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445" r:id="rId5"/>
    <p:sldId id="446" r:id="rId6"/>
    <p:sldId id="434" r:id="rId7"/>
    <p:sldId id="437" r:id="rId8"/>
    <p:sldId id="444" r:id="rId9"/>
    <p:sldId id="258" r:id="rId10"/>
    <p:sldId id="435" r:id="rId11"/>
    <p:sldId id="436" r:id="rId12"/>
    <p:sldId id="259" r:id="rId13"/>
    <p:sldId id="279" r:id="rId14"/>
    <p:sldId id="280"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85572" autoAdjust="0"/>
  </p:normalViewPr>
  <p:slideViewPr>
    <p:cSldViewPr snapToGrid="0">
      <p:cViewPr varScale="1">
        <p:scale>
          <a:sx n="54" d="100"/>
          <a:sy n="54" d="100"/>
        </p:scale>
        <p:origin x="62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nz, Jacob C (CCPS)" userId="S::jhinz@ccboe.com::14f1c997-75f7-49ed-89da-2b4bf061eeeb" providerId="AD" clId="Web-{DFE9B977-5188-A45F-4BF5-0BE15A9E75C3}"/>
    <pc:docChg chg="delSld modSld">
      <pc:chgData name="Hinz, Jacob C (CCPS)" userId="S::jhinz@ccboe.com::14f1c997-75f7-49ed-89da-2b4bf061eeeb" providerId="AD" clId="Web-{DFE9B977-5188-A45F-4BF5-0BE15A9E75C3}" dt="2019-05-01T10:57:58.414" v="19" actId="20577"/>
      <pc:docMkLst>
        <pc:docMk/>
      </pc:docMkLst>
      <pc:sldChg chg="mod modShow">
        <pc:chgData name="Hinz, Jacob C (CCPS)" userId="S::jhinz@ccboe.com::14f1c997-75f7-49ed-89da-2b4bf061eeeb" providerId="AD" clId="Web-{DFE9B977-5188-A45F-4BF5-0BE15A9E75C3}" dt="2019-05-01T10:57:26.476" v="1"/>
        <pc:sldMkLst>
          <pc:docMk/>
          <pc:sldMk cId="3440678432" sldId="264"/>
        </pc:sldMkLst>
      </pc:sldChg>
      <pc:sldChg chg="mod modShow">
        <pc:chgData name="Hinz, Jacob C (CCPS)" userId="S::jhinz@ccboe.com::14f1c997-75f7-49ed-89da-2b4bf061eeeb" providerId="AD" clId="Web-{DFE9B977-5188-A45F-4BF5-0BE15A9E75C3}" dt="2019-05-01T10:57:26.430" v="0"/>
        <pc:sldMkLst>
          <pc:docMk/>
          <pc:sldMk cId="1495225046" sldId="265"/>
        </pc:sldMkLst>
      </pc:sldChg>
      <pc:sldChg chg="del">
        <pc:chgData name="Hinz, Jacob C (CCPS)" userId="S::jhinz@ccboe.com::14f1c997-75f7-49ed-89da-2b4bf061eeeb" providerId="AD" clId="Web-{DFE9B977-5188-A45F-4BF5-0BE15A9E75C3}" dt="2019-05-01T10:57:46.992" v="14"/>
        <pc:sldMkLst>
          <pc:docMk/>
          <pc:sldMk cId="2395444620" sldId="266"/>
        </pc:sldMkLst>
      </pc:sldChg>
      <pc:sldChg chg="del">
        <pc:chgData name="Hinz, Jacob C (CCPS)" userId="S::jhinz@ccboe.com::14f1c997-75f7-49ed-89da-2b4bf061eeeb" providerId="AD" clId="Web-{DFE9B977-5188-A45F-4BF5-0BE15A9E75C3}" dt="2019-05-01T10:57:46.992" v="13"/>
        <pc:sldMkLst>
          <pc:docMk/>
          <pc:sldMk cId="167035039" sldId="282"/>
        </pc:sldMkLst>
      </pc:sldChg>
      <pc:sldChg chg="del">
        <pc:chgData name="Hinz, Jacob C (CCPS)" userId="S::jhinz@ccboe.com::14f1c997-75f7-49ed-89da-2b4bf061eeeb" providerId="AD" clId="Web-{DFE9B977-5188-A45F-4BF5-0BE15A9E75C3}" dt="2019-05-01T10:57:46.992" v="11"/>
        <pc:sldMkLst>
          <pc:docMk/>
          <pc:sldMk cId="3715517252" sldId="283"/>
        </pc:sldMkLst>
      </pc:sldChg>
      <pc:sldChg chg="del">
        <pc:chgData name="Hinz, Jacob C (CCPS)" userId="S::jhinz@ccboe.com::14f1c997-75f7-49ed-89da-2b4bf061eeeb" providerId="AD" clId="Web-{DFE9B977-5188-A45F-4BF5-0BE15A9E75C3}" dt="2019-05-01T10:57:46.992" v="4"/>
        <pc:sldMkLst>
          <pc:docMk/>
          <pc:sldMk cId="1768570764" sldId="285"/>
        </pc:sldMkLst>
      </pc:sldChg>
      <pc:sldChg chg="del">
        <pc:chgData name="Hinz, Jacob C (CCPS)" userId="S::jhinz@ccboe.com::14f1c997-75f7-49ed-89da-2b4bf061eeeb" providerId="AD" clId="Web-{DFE9B977-5188-A45F-4BF5-0BE15A9E75C3}" dt="2019-05-01T10:57:46.992" v="9"/>
        <pc:sldMkLst>
          <pc:docMk/>
          <pc:sldMk cId="1572242299" sldId="288"/>
        </pc:sldMkLst>
      </pc:sldChg>
      <pc:sldChg chg="del">
        <pc:chgData name="Hinz, Jacob C (CCPS)" userId="S::jhinz@ccboe.com::14f1c997-75f7-49ed-89da-2b4bf061eeeb" providerId="AD" clId="Web-{DFE9B977-5188-A45F-4BF5-0BE15A9E75C3}" dt="2019-05-01T10:57:46.992" v="5"/>
        <pc:sldMkLst>
          <pc:docMk/>
          <pc:sldMk cId="1982229854" sldId="290"/>
        </pc:sldMkLst>
      </pc:sldChg>
      <pc:sldChg chg="del">
        <pc:chgData name="Hinz, Jacob C (CCPS)" userId="S::jhinz@ccboe.com::14f1c997-75f7-49ed-89da-2b4bf061eeeb" providerId="AD" clId="Web-{DFE9B977-5188-A45F-4BF5-0BE15A9E75C3}" dt="2019-05-01T10:57:46.992" v="10"/>
        <pc:sldMkLst>
          <pc:docMk/>
          <pc:sldMk cId="639637539" sldId="291"/>
        </pc:sldMkLst>
      </pc:sldChg>
      <pc:sldChg chg="del">
        <pc:chgData name="Hinz, Jacob C (CCPS)" userId="S::jhinz@ccboe.com::14f1c997-75f7-49ed-89da-2b4bf061eeeb" providerId="AD" clId="Web-{DFE9B977-5188-A45F-4BF5-0BE15A9E75C3}" dt="2019-05-01T10:57:46.992" v="7"/>
        <pc:sldMkLst>
          <pc:docMk/>
          <pc:sldMk cId="3574319102" sldId="292"/>
        </pc:sldMkLst>
      </pc:sldChg>
      <pc:sldChg chg="del">
        <pc:chgData name="Hinz, Jacob C (CCPS)" userId="S::jhinz@ccboe.com::14f1c997-75f7-49ed-89da-2b4bf061eeeb" providerId="AD" clId="Web-{DFE9B977-5188-A45F-4BF5-0BE15A9E75C3}" dt="2019-05-01T10:57:46.992" v="6"/>
        <pc:sldMkLst>
          <pc:docMk/>
          <pc:sldMk cId="1134813613" sldId="293"/>
        </pc:sldMkLst>
      </pc:sldChg>
      <pc:sldChg chg="del">
        <pc:chgData name="Hinz, Jacob C (CCPS)" userId="S::jhinz@ccboe.com::14f1c997-75f7-49ed-89da-2b4bf061eeeb" providerId="AD" clId="Web-{DFE9B977-5188-A45F-4BF5-0BE15A9E75C3}" dt="2019-05-01T10:57:46.992" v="12"/>
        <pc:sldMkLst>
          <pc:docMk/>
          <pc:sldMk cId="2929093017" sldId="294"/>
        </pc:sldMkLst>
      </pc:sldChg>
      <pc:sldChg chg="del">
        <pc:chgData name="Hinz, Jacob C (CCPS)" userId="S::jhinz@ccboe.com::14f1c997-75f7-49ed-89da-2b4bf061eeeb" providerId="AD" clId="Web-{DFE9B977-5188-A45F-4BF5-0BE15A9E75C3}" dt="2019-05-01T10:57:46.977" v="3"/>
        <pc:sldMkLst>
          <pc:docMk/>
          <pc:sldMk cId="703381614" sldId="348"/>
        </pc:sldMkLst>
      </pc:sldChg>
      <pc:sldChg chg="del">
        <pc:chgData name="Hinz, Jacob C (CCPS)" userId="S::jhinz@ccboe.com::14f1c997-75f7-49ed-89da-2b4bf061eeeb" providerId="AD" clId="Web-{DFE9B977-5188-A45F-4BF5-0BE15A9E75C3}" dt="2019-05-01T10:57:46.977" v="2"/>
        <pc:sldMkLst>
          <pc:docMk/>
          <pc:sldMk cId="2003681540" sldId="349"/>
        </pc:sldMkLst>
      </pc:sldChg>
      <pc:sldChg chg="modSp">
        <pc:chgData name="Hinz, Jacob C (CCPS)" userId="S::jhinz@ccboe.com::14f1c997-75f7-49ed-89da-2b4bf061eeeb" providerId="AD" clId="Web-{DFE9B977-5188-A45F-4BF5-0BE15A9E75C3}" dt="2019-05-01T10:57:56.570" v="17" actId="20577"/>
        <pc:sldMkLst>
          <pc:docMk/>
          <pc:sldMk cId="3574093376" sldId="350"/>
        </pc:sldMkLst>
        <pc:spChg chg="mod">
          <ac:chgData name="Hinz, Jacob C (CCPS)" userId="S::jhinz@ccboe.com::14f1c997-75f7-49ed-89da-2b4bf061eeeb" providerId="AD" clId="Web-{DFE9B977-5188-A45F-4BF5-0BE15A9E75C3}" dt="2019-05-01T10:57:56.570" v="17" actId="20577"/>
          <ac:spMkLst>
            <pc:docMk/>
            <pc:sldMk cId="3574093376" sldId="350"/>
            <ac:spMk id="2" creationId="{00000000-0000-0000-0000-000000000000}"/>
          </ac:spMkLst>
        </pc:spChg>
      </pc:sldChg>
      <pc:sldChg chg="del">
        <pc:chgData name="Hinz, Jacob C (CCPS)" userId="S::jhinz@ccboe.com::14f1c997-75f7-49ed-89da-2b4bf061eeeb" providerId="AD" clId="Web-{DFE9B977-5188-A45F-4BF5-0BE15A9E75C3}" dt="2019-05-01T10:57:46.992" v="8"/>
        <pc:sldMkLst>
          <pc:docMk/>
          <pc:sldMk cId="2040840608" sldId="43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811DED-19F4-4AEC-9A43-A43643CCF7D5}" type="datetimeFigureOut">
              <a:rPr lang="en-US" smtClean="0"/>
              <a:t>4/14/2023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1AA700-DE5A-4E11-B653-1071373E43D5}" type="slidenum">
              <a:rPr lang="en-US" smtClean="0"/>
              <a:t>‹#›</a:t>
            </a:fld>
            <a:endParaRPr lang="en-US"/>
          </a:p>
        </p:txBody>
      </p:sp>
    </p:spTree>
    <p:extLst>
      <p:ext uri="{BB962C8B-B14F-4D97-AF65-F5344CB8AC3E}">
        <p14:creationId xmlns:p14="http://schemas.microsoft.com/office/powerpoint/2010/main" val="2670514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public.ornl.gov/site/gallery/detail.cfm?id=445&amp;topic=&amp;citation=&amp;general=carbon&amp;restsection=BERPublic"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genomicscience.energy.gov/"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youtube.com/watch?v=zaXBVYr9Ij0"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Draw student recollections of the “short” cycle on the board.</a:t>
            </a:r>
          </a:p>
        </p:txBody>
      </p:sp>
      <p:sp>
        <p:nvSpPr>
          <p:cNvPr id="4" name="Slide Number Placeholder 3"/>
          <p:cNvSpPr>
            <a:spLocks noGrp="1"/>
          </p:cNvSpPr>
          <p:nvPr>
            <p:ph type="sldNum" sz="quarter" idx="5"/>
          </p:nvPr>
        </p:nvSpPr>
        <p:spPr/>
        <p:txBody>
          <a:bodyPr/>
          <a:lstStyle/>
          <a:p>
            <a:fld id="{061AA700-DE5A-4E11-B653-1071373E43D5}" type="slidenum">
              <a:rPr lang="en-US" smtClean="0"/>
              <a:t>1</a:t>
            </a:fld>
            <a:endParaRPr lang="en-US"/>
          </a:p>
        </p:txBody>
      </p:sp>
    </p:spTree>
    <p:extLst>
      <p:ext uri="{BB962C8B-B14F-4D97-AF65-F5344CB8AC3E}">
        <p14:creationId xmlns:p14="http://schemas.microsoft.com/office/powerpoint/2010/main" val="2435515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0" i="0" dirty="0">
                <a:solidFill>
                  <a:srgbClr val="999999"/>
                </a:solidFill>
                <a:effectLst/>
                <a:latin typeface="Myriad Pro"/>
              </a:rPr>
              <a:t>This diagram of the fast carbon cycle shows the movement of carbon between land, atmosphere, and oceans. Yellow numbers are natural fluxes, and red are human contributions in gigatons of carbon per year. White numbers indicate stored carbon. (</a:t>
            </a:r>
            <a:r>
              <a:rPr lang="en-US" b="0" i="0" u="none" strike="noStrike" dirty="0">
                <a:solidFill>
                  <a:srgbClr val="F77705"/>
                </a:solidFill>
                <a:effectLst/>
                <a:latin typeface="Myriad Pro"/>
                <a:hlinkClick r:id="rId3"/>
              </a:rPr>
              <a:t>Diagram</a:t>
            </a:r>
            <a:r>
              <a:rPr lang="en-US" b="0" i="0" dirty="0">
                <a:solidFill>
                  <a:srgbClr val="999999"/>
                </a:solidFill>
                <a:effectLst/>
                <a:latin typeface="Myriad Pro"/>
              </a:rPr>
              <a:t> adapted from U.S. DOE, </a:t>
            </a:r>
            <a:r>
              <a:rPr lang="en-US" b="0" i="0" u="none" strike="noStrike" dirty="0">
                <a:solidFill>
                  <a:srgbClr val="F77705"/>
                </a:solidFill>
                <a:effectLst/>
                <a:latin typeface="Myriad Pro"/>
                <a:hlinkClick r:id="rId4"/>
              </a:rPr>
              <a:t>Biological and Environmental Research Information System.</a:t>
            </a:r>
            <a:r>
              <a:rPr lang="en-US" b="0" i="0" dirty="0">
                <a:solidFill>
                  <a:srgbClr val="999999"/>
                </a:solidFill>
                <a:effectLst/>
                <a:latin typeface="Myriad Pro"/>
              </a:rPr>
              <a:t>)”</a:t>
            </a:r>
          </a:p>
          <a:p>
            <a:endParaRPr lang="en-US" dirty="0"/>
          </a:p>
          <a:p>
            <a:r>
              <a:rPr lang="en-US" dirty="0"/>
              <a:t>https://www.earthobservatory.nasa.gov/ContentFeature/CarbonCycle/images/carbon_cycle.jpg</a:t>
            </a:r>
          </a:p>
          <a:p>
            <a:endParaRPr lang="en-US" dirty="0"/>
          </a:p>
          <a:p>
            <a:pPr algn="l"/>
            <a:r>
              <a:rPr lang="en-US" dirty="0"/>
              <a:t>“</a:t>
            </a:r>
            <a:r>
              <a:rPr lang="en-US" b="0" i="0" dirty="0">
                <a:solidFill>
                  <a:srgbClr val="000000"/>
                </a:solidFill>
                <a:effectLst/>
                <a:latin typeface="Myriad Pro"/>
              </a:rPr>
              <a:t>Over the long term, the carbon cycle seems to maintain a balance that prevents all of Earth’s carbon from entering the atmosphere (as is the case on Venus) or from being stored entirely in rocks. This balance helps keep Earth’s temperature relatively stable, like a thermostat.</a:t>
            </a:r>
          </a:p>
          <a:p>
            <a:pPr algn="l"/>
            <a:r>
              <a:rPr lang="en-US" b="0" i="0" dirty="0">
                <a:solidFill>
                  <a:srgbClr val="000000"/>
                </a:solidFill>
                <a:effectLst/>
                <a:latin typeface="Myriad Pro"/>
              </a:rPr>
              <a:t>This thermostat works over a few hundred thousand years, as part of the slow carbon cycle. This means that for shorter time periods—tens to a hundred thousand years—the temperature of Earth can vary. And, in fact, Earth swings between ice ages and warmer interglacial periods on these time scales. Parts of the carbon cycle may even amplify these short-term temperature changes.</a:t>
            </a:r>
            <a:r>
              <a:rPr lang="en-US" dirty="0"/>
              <a:t>“</a:t>
            </a:r>
          </a:p>
          <a:p>
            <a:pPr algn="l"/>
            <a:endParaRPr lang="en-US" dirty="0"/>
          </a:p>
        </p:txBody>
      </p:sp>
      <p:sp>
        <p:nvSpPr>
          <p:cNvPr id="4" name="Slide Number Placeholder 3"/>
          <p:cNvSpPr>
            <a:spLocks noGrp="1"/>
          </p:cNvSpPr>
          <p:nvPr>
            <p:ph type="sldNum" sz="quarter" idx="5"/>
          </p:nvPr>
        </p:nvSpPr>
        <p:spPr/>
        <p:txBody>
          <a:bodyPr/>
          <a:lstStyle/>
          <a:p>
            <a:fld id="{061AA700-DE5A-4E11-B653-1071373E43D5}" type="slidenum">
              <a:rPr lang="en-US" smtClean="0"/>
              <a:t>2</a:t>
            </a:fld>
            <a:endParaRPr lang="en-US"/>
          </a:p>
        </p:txBody>
      </p:sp>
    </p:spTree>
    <p:extLst>
      <p:ext uri="{BB962C8B-B14F-4D97-AF65-F5344CB8AC3E}">
        <p14:creationId xmlns:p14="http://schemas.microsoft.com/office/powerpoint/2010/main" val="620619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r>
              <a:rPr lang="en-US" sz="1300" dirty="0">
                <a:hlinkClick r:id="rId3"/>
              </a:rPr>
              <a:t>https://www.youtube.com/watch?v=zaXBVYr9Ij0</a:t>
            </a:r>
            <a:endParaRPr lang="en-US" sz="1300" dirty="0"/>
          </a:p>
          <a:p>
            <a:endParaRPr lang="en-US" dirty="0"/>
          </a:p>
        </p:txBody>
      </p:sp>
      <p:sp>
        <p:nvSpPr>
          <p:cNvPr id="4" name="Slide Number Placeholder 3"/>
          <p:cNvSpPr>
            <a:spLocks noGrp="1"/>
          </p:cNvSpPr>
          <p:nvPr>
            <p:ph type="sldNum" sz="quarter" idx="10"/>
          </p:nvPr>
        </p:nvSpPr>
        <p:spPr/>
        <p:txBody>
          <a:bodyPr/>
          <a:lstStyle/>
          <a:p>
            <a:fld id="{061AA700-DE5A-4E11-B653-1071373E43D5}" type="slidenum">
              <a:rPr lang="en-US" smtClean="0"/>
              <a:t>7</a:t>
            </a:fld>
            <a:endParaRPr lang="en-US"/>
          </a:p>
        </p:txBody>
      </p:sp>
    </p:spTree>
    <p:extLst>
      <p:ext uri="{BB962C8B-B14F-4D97-AF65-F5344CB8AC3E}">
        <p14:creationId xmlns:p14="http://schemas.microsoft.com/office/powerpoint/2010/main" val="1600168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brainpop.com/science/energy/fossilfuel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cJ-J91SwP8w"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zaXBVYr9Ij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zaXBVYr9Ij0" TargetMode="External"/><Relationship Id="rId5" Type="http://schemas.openxmlformats.org/officeDocument/2006/relationships/hyperlink" Target="https://www.youtube.com/watch?v=zaXBVYr9Ij0" TargetMode="Externa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zaXBVYr9Ij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88ED-1C64-C16D-9D9E-A79A397A9C22}"/>
              </a:ext>
            </a:extLst>
          </p:cNvPr>
          <p:cNvSpPr>
            <a:spLocks noGrp="1"/>
          </p:cNvSpPr>
          <p:nvPr>
            <p:ph type="title"/>
          </p:nvPr>
        </p:nvSpPr>
        <p:spPr/>
        <p:txBody>
          <a:bodyPr/>
          <a:lstStyle/>
          <a:p>
            <a:r>
              <a:rPr lang="en-US" dirty="0"/>
              <a:t>Carbon Cycle Review</a:t>
            </a:r>
          </a:p>
        </p:txBody>
      </p:sp>
      <p:sp>
        <p:nvSpPr>
          <p:cNvPr id="3" name="Text Placeholder 2">
            <a:extLst>
              <a:ext uri="{FF2B5EF4-FFF2-40B4-BE49-F238E27FC236}">
                <a16:creationId xmlns:a16="http://schemas.microsoft.com/office/drawing/2014/main" id="{B457559B-1901-D16C-78F4-979AEC7B0CFE}"/>
              </a:ext>
            </a:extLst>
          </p:cNvPr>
          <p:cNvSpPr>
            <a:spLocks noGrp="1"/>
          </p:cNvSpPr>
          <p:nvPr>
            <p:ph type="body" idx="1"/>
          </p:nvPr>
        </p:nvSpPr>
        <p:spPr/>
        <p:txBody>
          <a:bodyPr/>
          <a:lstStyle/>
          <a:p>
            <a:r>
              <a:rPr lang="en-US" dirty="0"/>
              <a:t>What do you remember about the Carbon Cycle?</a:t>
            </a:r>
          </a:p>
        </p:txBody>
      </p:sp>
    </p:spTree>
    <p:extLst>
      <p:ext uri="{BB962C8B-B14F-4D97-AF65-F5344CB8AC3E}">
        <p14:creationId xmlns:p14="http://schemas.microsoft.com/office/powerpoint/2010/main" val="3079379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Brain Pop Video – What are Fossil Fuels? How are they Created?</a:t>
            </a:r>
          </a:p>
        </p:txBody>
      </p:sp>
      <p:sp>
        <p:nvSpPr>
          <p:cNvPr id="3" name="Content Placeholder 2"/>
          <p:cNvSpPr>
            <a:spLocks noGrp="1"/>
          </p:cNvSpPr>
          <p:nvPr>
            <p:ph idx="1"/>
          </p:nvPr>
        </p:nvSpPr>
        <p:spPr>
          <a:xfrm>
            <a:off x="838200" y="1997748"/>
            <a:ext cx="4712746" cy="4351338"/>
          </a:xfrm>
        </p:spPr>
        <p:txBody>
          <a:bodyPr/>
          <a:lstStyle/>
          <a:p>
            <a:r>
              <a:rPr lang="en-US" b="1"/>
              <a:t>Login Info:</a:t>
            </a:r>
          </a:p>
          <a:p>
            <a:pPr lvl="1"/>
            <a:r>
              <a:rPr lang="en-US"/>
              <a:t>Username: 255q</a:t>
            </a:r>
          </a:p>
          <a:p>
            <a:pPr lvl="1"/>
            <a:r>
              <a:rPr lang="en-US"/>
              <a:t>Password: </a:t>
            </a:r>
            <a:r>
              <a:rPr lang="en-US" err="1"/>
              <a:t>brainpop</a:t>
            </a:r>
            <a:endParaRPr lang="en-US"/>
          </a:p>
          <a:p>
            <a:pPr lvl="1"/>
            <a:r>
              <a:rPr lang="en-US"/>
              <a:t>Link: </a:t>
            </a:r>
            <a:r>
              <a:rPr lang="en-US">
                <a:hlinkClick r:id="rId2"/>
              </a:rPr>
              <a:t>click here to access video</a:t>
            </a:r>
            <a:endParaRPr lang="en-US"/>
          </a:p>
          <a:p>
            <a:pPr lvl="1"/>
            <a:endParaRPr lang="en-US"/>
          </a:p>
          <a:p>
            <a:pPr lvl="1"/>
            <a:r>
              <a:rPr lang="en-US">
                <a:solidFill>
                  <a:srgbClr val="FF0000"/>
                </a:solidFill>
              </a:rPr>
              <a:t>Note: if the </a:t>
            </a:r>
            <a:r>
              <a:rPr lang="en-US" err="1">
                <a:solidFill>
                  <a:srgbClr val="FF0000"/>
                </a:solidFill>
              </a:rPr>
              <a:t>brainpop</a:t>
            </a:r>
            <a:r>
              <a:rPr lang="en-US">
                <a:solidFill>
                  <a:srgbClr val="FF0000"/>
                </a:solidFill>
              </a:rPr>
              <a:t> username and password doesn’t work, you may need to google search free login codes.</a:t>
            </a:r>
          </a:p>
          <a:p>
            <a:pPr lvl="1"/>
            <a:endParaRPr lang="en-US"/>
          </a:p>
        </p:txBody>
      </p:sp>
      <p:pic>
        <p:nvPicPr>
          <p:cNvPr id="5" name="Picture 4"/>
          <p:cNvPicPr>
            <a:picLocks noChangeAspect="1"/>
          </p:cNvPicPr>
          <p:nvPr/>
        </p:nvPicPr>
        <p:blipFill rotWithShape="1">
          <a:blip r:embed="rId3"/>
          <a:srcRect l="5355" t="22157" r="50367" b="4273"/>
          <a:stretch/>
        </p:blipFill>
        <p:spPr>
          <a:xfrm>
            <a:off x="6755803" y="1452283"/>
            <a:ext cx="4227755" cy="43903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288888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a:t>300 years of fossil fuels in 300 seconds</a:t>
            </a:r>
          </a:p>
        </p:txBody>
      </p:sp>
      <p:sp>
        <p:nvSpPr>
          <p:cNvPr id="3" name="Content Placeholder 2"/>
          <p:cNvSpPr>
            <a:spLocks noGrp="1"/>
          </p:cNvSpPr>
          <p:nvPr>
            <p:ph idx="1"/>
          </p:nvPr>
        </p:nvSpPr>
        <p:spPr/>
        <p:txBody>
          <a:bodyPr>
            <a:normAutofit/>
          </a:bodyPr>
          <a:lstStyle/>
          <a:p>
            <a:r>
              <a:rPr lang="en-US" sz="4400" dirty="0">
                <a:hlinkClick r:id="rId2"/>
              </a:rPr>
              <a:t>click here to watch the video</a:t>
            </a:r>
            <a:endParaRPr lang="en-US" sz="4400" dirty="0"/>
          </a:p>
        </p:txBody>
      </p:sp>
    </p:spTree>
    <p:extLst>
      <p:ext uri="{BB962C8B-B14F-4D97-AF65-F5344CB8AC3E}">
        <p14:creationId xmlns:p14="http://schemas.microsoft.com/office/powerpoint/2010/main" val="156145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93" y="-180636"/>
            <a:ext cx="11264153" cy="1325563"/>
          </a:xfrm>
        </p:spPr>
        <p:txBody>
          <a:bodyPr/>
          <a:lstStyle/>
          <a:p>
            <a:r>
              <a:rPr lang="en-US" b="1" dirty="0">
                <a:solidFill>
                  <a:schemeClr val="accent1">
                    <a:lumMod val="50000"/>
                  </a:schemeClr>
                </a:solidFill>
              </a:rPr>
              <a:t>What is running the world?</a:t>
            </a:r>
            <a:endParaRPr lang="en-US" sz="2000" b="1" dirty="0">
              <a:solidFill>
                <a:schemeClr val="accent1">
                  <a:lumMod val="50000"/>
                </a:schemeClr>
              </a:solidFill>
            </a:endParaRPr>
          </a:p>
        </p:txBody>
      </p:sp>
      <p:sp>
        <p:nvSpPr>
          <p:cNvPr id="3" name="Content Placeholder 2"/>
          <p:cNvSpPr>
            <a:spLocks noGrp="1"/>
          </p:cNvSpPr>
          <p:nvPr>
            <p:ph idx="1"/>
          </p:nvPr>
        </p:nvSpPr>
        <p:spPr>
          <a:xfrm>
            <a:off x="159828" y="1013485"/>
            <a:ext cx="7657648" cy="5399981"/>
          </a:xfrm>
        </p:spPr>
        <p:txBody>
          <a:bodyPr>
            <a:noAutofit/>
          </a:bodyPr>
          <a:lstStyle/>
          <a:p>
            <a:r>
              <a:rPr lang="en-US" sz="3600" dirty="0">
                <a:solidFill>
                  <a:schemeClr val="accent1">
                    <a:lumMod val="50000"/>
                  </a:schemeClr>
                </a:solidFill>
              </a:rPr>
              <a:t>What are </a:t>
            </a:r>
            <a:r>
              <a:rPr lang="en-US" sz="3600" u="sng" dirty="0"/>
              <a:t>examples of clean power</a:t>
            </a:r>
            <a:r>
              <a:rPr lang="en-US" sz="3600" dirty="0">
                <a:solidFill>
                  <a:schemeClr val="accent1">
                    <a:lumMod val="50000"/>
                  </a:schemeClr>
                </a:solidFill>
              </a:rPr>
              <a:t>?</a:t>
            </a:r>
          </a:p>
          <a:p>
            <a:pPr marL="0" indent="0">
              <a:buNone/>
            </a:pPr>
            <a:r>
              <a:rPr lang="en-US" sz="3600" dirty="0"/>
              <a:t>Hydroelectric, Solar, Geothermal, Wind</a:t>
            </a:r>
          </a:p>
          <a:p>
            <a:endParaRPr lang="en-US" sz="3600" u="sng" dirty="0"/>
          </a:p>
          <a:p>
            <a:r>
              <a:rPr lang="en-US" sz="3600" u="sng" dirty="0"/>
              <a:t>Why can’t we just </a:t>
            </a:r>
            <a:r>
              <a:rPr lang="en-US" sz="3600" dirty="0">
                <a:solidFill>
                  <a:schemeClr val="accent1">
                    <a:lumMod val="50000"/>
                  </a:schemeClr>
                </a:solidFill>
              </a:rPr>
              <a:t>completely </a:t>
            </a:r>
            <a:r>
              <a:rPr lang="en-US" sz="3600" u="sng" dirty="0"/>
              <a:t>switch</a:t>
            </a:r>
            <a:r>
              <a:rPr lang="en-US" sz="3600" dirty="0">
                <a:solidFill>
                  <a:schemeClr val="accent1">
                    <a:lumMod val="50000"/>
                  </a:schemeClr>
                </a:solidFill>
              </a:rPr>
              <a:t> to clean energy in the next several years?</a:t>
            </a:r>
          </a:p>
          <a:p>
            <a:pPr marL="685800" lvl="2">
              <a:spcBef>
                <a:spcPts val="1000"/>
              </a:spcBef>
            </a:pPr>
            <a:r>
              <a:rPr lang="en-US" sz="3200" dirty="0"/>
              <a:t>The global economy would crash – too many countries rely on the MONEY</a:t>
            </a:r>
            <a:r>
              <a:rPr lang="en-US" sz="3200" dirty="0">
                <a:solidFill>
                  <a:schemeClr val="accent1">
                    <a:lumMod val="50000"/>
                  </a:schemeClr>
                </a:solidFill>
              </a:rPr>
              <a:t> that fossil fuels supply.</a:t>
            </a:r>
          </a:p>
          <a:p>
            <a:pPr marL="685800" lvl="2">
              <a:spcBef>
                <a:spcPts val="1000"/>
              </a:spcBef>
            </a:pPr>
            <a:r>
              <a:rPr lang="en-US" sz="3200" dirty="0"/>
              <a:t>THOUSANDS of people would lose their jobs.</a:t>
            </a:r>
          </a:p>
        </p:txBody>
      </p:sp>
      <p:pic>
        <p:nvPicPr>
          <p:cNvPr id="5" name="Picture 4"/>
          <p:cNvPicPr>
            <a:picLocks noChangeAspect="1"/>
          </p:cNvPicPr>
          <p:nvPr/>
        </p:nvPicPr>
        <p:blipFill rotWithShape="1">
          <a:blip r:embed="rId2"/>
          <a:srcRect t="9753" r="50284"/>
          <a:stretch/>
        </p:blipFill>
        <p:spPr>
          <a:xfrm>
            <a:off x="7817476" y="678047"/>
            <a:ext cx="4216999" cy="5735419"/>
          </a:xfrm>
          <a:prstGeom prst="rect">
            <a:avLst/>
          </a:prstGeom>
        </p:spPr>
      </p:pic>
    </p:spTree>
    <p:extLst>
      <p:ext uri="{BB962C8B-B14F-4D97-AF65-F5344CB8AC3E}">
        <p14:creationId xmlns:p14="http://schemas.microsoft.com/office/powerpoint/2010/main" val="1047621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F66E148-6B31-6A78-E3A1-B38C3F6E10E3}"/>
              </a:ext>
            </a:extLst>
          </p:cNvPr>
          <p:cNvPicPr>
            <a:picLocks noChangeAspect="1"/>
          </p:cNvPicPr>
          <p:nvPr/>
        </p:nvPicPr>
        <p:blipFill>
          <a:blip r:embed="rId3"/>
          <a:stretch>
            <a:fillRect/>
          </a:stretch>
        </p:blipFill>
        <p:spPr>
          <a:xfrm>
            <a:off x="952500" y="0"/>
            <a:ext cx="10287000" cy="6858000"/>
          </a:xfrm>
          <a:prstGeom prst="rect">
            <a:avLst/>
          </a:prstGeom>
        </p:spPr>
      </p:pic>
      <p:sp>
        <p:nvSpPr>
          <p:cNvPr id="4" name="TextBox 3">
            <a:extLst>
              <a:ext uri="{FF2B5EF4-FFF2-40B4-BE49-F238E27FC236}">
                <a16:creationId xmlns:a16="http://schemas.microsoft.com/office/drawing/2014/main" id="{F636CF83-6468-DB26-F77C-74C94DF1639B}"/>
              </a:ext>
            </a:extLst>
          </p:cNvPr>
          <p:cNvSpPr txBox="1"/>
          <p:nvPr/>
        </p:nvSpPr>
        <p:spPr>
          <a:xfrm rot="16200000">
            <a:off x="8676086" y="3105835"/>
            <a:ext cx="6093618" cy="646331"/>
          </a:xfrm>
          <a:prstGeom prst="rect">
            <a:avLst/>
          </a:prstGeom>
          <a:noFill/>
        </p:spPr>
        <p:txBody>
          <a:bodyPr wrap="square">
            <a:spAutoFit/>
          </a:bodyPr>
          <a:lstStyle/>
          <a:p>
            <a:r>
              <a:rPr lang="en-US" dirty="0"/>
              <a:t>https://www.earthobservatory.nasa.gov/ContentFeature/CarbonCycle/images/carbon_cycle.jpg</a:t>
            </a:r>
          </a:p>
        </p:txBody>
      </p:sp>
    </p:spTree>
    <p:extLst>
      <p:ext uri="{BB962C8B-B14F-4D97-AF65-F5344CB8AC3E}">
        <p14:creationId xmlns:p14="http://schemas.microsoft.com/office/powerpoint/2010/main" val="3662983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17 – Fossil Fuels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761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2590" y="-163467"/>
            <a:ext cx="10043929" cy="844226"/>
          </a:xfrm>
        </p:spPr>
        <p:txBody>
          <a:bodyPr>
            <a:normAutofit/>
          </a:bodyPr>
          <a:lstStyle/>
          <a:p>
            <a:r>
              <a:rPr lang="en-US" b="1" dirty="0">
                <a:solidFill>
                  <a:schemeClr val="accent1">
                    <a:lumMod val="50000"/>
                  </a:schemeClr>
                </a:solidFill>
              </a:rPr>
              <a:t>KEY TERMS</a:t>
            </a:r>
          </a:p>
        </p:txBody>
      </p:sp>
      <p:sp>
        <p:nvSpPr>
          <p:cNvPr id="3" name="Content Placeholder 2"/>
          <p:cNvSpPr>
            <a:spLocks noGrp="1"/>
          </p:cNvSpPr>
          <p:nvPr>
            <p:ph idx="1"/>
          </p:nvPr>
        </p:nvSpPr>
        <p:spPr>
          <a:xfrm>
            <a:off x="196983" y="529100"/>
            <a:ext cx="11866581" cy="6328899"/>
          </a:xfrm>
        </p:spPr>
        <p:txBody>
          <a:bodyPr>
            <a:noAutofit/>
          </a:bodyPr>
          <a:lstStyle/>
          <a:p>
            <a:pPr marL="514350" indent="-514350">
              <a:buFont typeface="+mj-lt"/>
              <a:buAutoNum type="arabicPeriod"/>
            </a:pPr>
            <a:r>
              <a:rPr lang="en-US" b="1" dirty="0"/>
              <a:t>Crude oil: </a:t>
            </a:r>
            <a:r>
              <a:rPr lang="en-US" dirty="0"/>
              <a:t>unrefined petroleum – straight from the ground</a:t>
            </a:r>
          </a:p>
          <a:p>
            <a:pPr marL="514350" indent="-514350">
              <a:buFont typeface="+mj-lt"/>
              <a:buAutoNum type="arabicPeriod"/>
            </a:pPr>
            <a:r>
              <a:rPr lang="en-US" b="1" dirty="0"/>
              <a:t>Fossil fuel: </a:t>
            </a:r>
            <a:r>
              <a:rPr lang="en-US" dirty="0"/>
              <a:t>a natural fuel such as coal or gas, formed from the remains of ancient organisms.</a:t>
            </a:r>
          </a:p>
          <a:p>
            <a:pPr marL="514350" indent="-514350">
              <a:buFont typeface="+mj-lt"/>
              <a:buAutoNum type="arabicPeriod"/>
            </a:pPr>
            <a:r>
              <a:rPr lang="en-US" b="1" dirty="0"/>
              <a:t>Off-shore drilling: </a:t>
            </a:r>
            <a:r>
              <a:rPr lang="en-US" dirty="0"/>
              <a:t>a process that is used to extract oil from beneath the ocean floor.</a:t>
            </a:r>
          </a:p>
          <a:p>
            <a:pPr marL="514350" indent="-514350">
              <a:buFont typeface="+mj-lt"/>
              <a:buAutoNum type="arabicPeriod"/>
            </a:pPr>
            <a:r>
              <a:rPr lang="en-US" b="1" dirty="0"/>
              <a:t>Executive order: </a:t>
            </a:r>
            <a:r>
              <a:rPr lang="en-US" dirty="0"/>
              <a:t>a rule or order issued by the president to an executive branch of the government and having the force of law.</a:t>
            </a:r>
          </a:p>
          <a:p>
            <a:pPr marL="514350" indent="-514350">
              <a:buFont typeface="+mj-lt"/>
              <a:buAutoNum type="arabicPeriod"/>
            </a:pPr>
            <a:r>
              <a:rPr lang="en-US" b="1" dirty="0"/>
              <a:t>Keystone Pipeline: </a:t>
            </a:r>
            <a:r>
              <a:rPr lang="en-US" dirty="0"/>
              <a:t>an oil pipeline system linked between Canada and the United States.</a:t>
            </a:r>
          </a:p>
          <a:p>
            <a:pPr marL="514350" indent="-514350">
              <a:buFont typeface="+mj-lt"/>
              <a:buAutoNum type="arabicPeriod"/>
            </a:pPr>
            <a:r>
              <a:rPr lang="en-US" b="1" dirty="0"/>
              <a:t>Energy security: </a:t>
            </a:r>
            <a:r>
              <a:rPr lang="en-US" dirty="0"/>
              <a:t>the affordable and accessible source(s) of energy that a country can provide for itself without the need or help from other countries.</a:t>
            </a:r>
          </a:p>
          <a:p>
            <a:pPr marL="514350" indent="-514350">
              <a:buFont typeface="+mj-lt"/>
              <a:buAutoNum type="arabicPeriod"/>
            </a:pPr>
            <a:r>
              <a:rPr lang="en-US" b="1" dirty="0"/>
              <a:t>EPA: </a:t>
            </a:r>
            <a:r>
              <a:rPr lang="en-US" dirty="0"/>
              <a:t>Environmental Protection Agency - an agency of the Federal government of the United States which was created for the purpose of protecting human health and the environment</a:t>
            </a:r>
          </a:p>
          <a:p>
            <a:endParaRPr lang="en-US" sz="3200" dirty="0"/>
          </a:p>
        </p:txBody>
      </p:sp>
    </p:spTree>
    <p:extLst>
      <p:ext uri="{BB962C8B-B14F-4D97-AF65-F5344CB8AC3E}">
        <p14:creationId xmlns:p14="http://schemas.microsoft.com/office/powerpoint/2010/main" val="636534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17 </a:t>
            </a:r>
            <a:r>
              <a:rPr lang="en-US" dirty="0" err="1"/>
              <a:t>Ch</a:t>
            </a:r>
            <a:r>
              <a:rPr lang="en-US" dirty="0"/>
              <a:t> 1 – Fossil Fuels Intro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07209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lumMod val="50000"/>
                  </a:schemeClr>
                </a:solidFill>
              </a:rPr>
              <a:t>What are fossil fuels? (2:42 </a:t>
            </a:r>
            <a:r>
              <a:rPr lang="en-US" dirty="0" err="1">
                <a:solidFill>
                  <a:schemeClr val="accent1">
                    <a:lumMod val="50000"/>
                  </a:schemeClr>
                </a:solidFill>
              </a:rPr>
              <a:t>mins</a:t>
            </a:r>
            <a:r>
              <a:rPr lang="en-US" dirty="0">
                <a:solidFill>
                  <a:schemeClr val="accent1">
                    <a:lumMod val="50000"/>
                  </a:schemeClr>
                </a:solidFill>
              </a:rPr>
              <a:t>)</a:t>
            </a:r>
            <a:br>
              <a:rPr lang="en-US" dirty="0">
                <a:solidFill>
                  <a:schemeClr val="accent1">
                    <a:lumMod val="50000"/>
                  </a:schemeClr>
                </a:solidFill>
              </a:rPr>
            </a:br>
            <a:r>
              <a:rPr lang="en-US" dirty="0">
                <a:solidFill>
                  <a:schemeClr val="accent1">
                    <a:lumMod val="50000"/>
                  </a:schemeClr>
                </a:solidFill>
              </a:rPr>
              <a:t> </a:t>
            </a:r>
            <a:r>
              <a:rPr lang="en-US" sz="2700" dirty="0">
                <a:solidFill>
                  <a:schemeClr val="accent1">
                    <a:lumMod val="50000"/>
                  </a:schemeClr>
                </a:solidFill>
              </a:rPr>
              <a:t>Write the questions and then answer during video</a:t>
            </a:r>
            <a:r>
              <a:rPr lang="en-US" sz="2700" dirty="0"/>
              <a:t>	</a:t>
            </a:r>
          </a:p>
        </p:txBody>
      </p:sp>
      <p:sp>
        <p:nvSpPr>
          <p:cNvPr id="3" name="Content Placeholder 2"/>
          <p:cNvSpPr>
            <a:spLocks noGrp="1"/>
          </p:cNvSpPr>
          <p:nvPr>
            <p:ph idx="1"/>
          </p:nvPr>
        </p:nvSpPr>
        <p:spPr>
          <a:xfrm>
            <a:off x="404949" y="1965960"/>
            <a:ext cx="11351622" cy="5368834"/>
          </a:xfrm>
        </p:spPr>
        <p:txBody>
          <a:bodyPr>
            <a:normAutofit/>
          </a:bodyPr>
          <a:lstStyle/>
          <a:p>
            <a:pPr marL="45720" indent="0">
              <a:buNone/>
            </a:pPr>
            <a:r>
              <a:rPr lang="en-US" sz="3600">
                <a:solidFill>
                  <a:schemeClr val="accent1">
                    <a:lumMod val="50000"/>
                  </a:schemeClr>
                </a:solidFill>
              </a:rPr>
              <a:t>1</a:t>
            </a:r>
            <a:r>
              <a:rPr lang="en-US" sz="3600" dirty="0">
                <a:solidFill>
                  <a:schemeClr val="accent1">
                    <a:lumMod val="50000"/>
                  </a:schemeClr>
                </a:solidFill>
              </a:rPr>
              <a:t>. What are the 3 main types of fossil fuels?</a:t>
            </a:r>
          </a:p>
          <a:p>
            <a:pPr marL="45720" indent="0">
              <a:buNone/>
            </a:pPr>
            <a:r>
              <a:rPr lang="en-US" sz="3600" dirty="0">
                <a:solidFill>
                  <a:schemeClr val="accent1">
                    <a:lumMod val="50000"/>
                  </a:schemeClr>
                </a:solidFill>
              </a:rPr>
              <a:t>2. What are some ways we use fossil fuels?</a:t>
            </a:r>
          </a:p>
          <a:p>
            <a:pPr marL="45720" indent="0">
              <a:buNone/>
            </a:pPr>
            <a:r>
              <a:rPr lang="en-US" sz="3600" dirty="0">
                <a:solidFill>
                  <a:schemeClr val="accent1">
                    <a:lumMod val="50000"/>
                  </a:schemeClr>
                </a:solidFill>
              </a:rPr>
              <a:t>3. What are some issues with fossil fuels</a:t>
            </a:r>
            <a:r>
              <a:rPr lang="en-US" sz="3600">
                <a:solidFill>
                  <a:schemeClr val="accent1">
                    <a:lumMod val="50000"/>
                  </a:schemeClr>
                </a:solidFill>
              </a:rPr>
              <a:t>? </a:t>
            </a:r>
            <a:endParaRPr lang="en-US" sz="3600" dirty="0">
              <a:solidFill>
                <a:schemeClr val="accent1">
                  <a:lumMod val="50000"/>
                </a:schemeClr>
              </a:solidFill>
            </a:endParaRPr>
          </a:p>
          <a:p>
            <a:pPr marL="45720" indent="0">
              <a:buNone/>
            </a:pPr>
            <a:endParaRPr lang="en-US" dirty="0">
              <a:solidFill>
                <a:schemeClr val="accent1">
                  <a:lumMod val="50000"/>
                </a:schemeClr>
              </a:solidFill>
            </a:endParaRPr>
          </a:p>
          <a:p>
            <a:pPr marL="45720" indent="0">
              <a:buNone/>
            </a:pPr>
            <a:endParaRPr lang="en-US" dirty="0">
              <a:solidFill>
                <a:schemeClr val="accent1">
                  <a:lumMod val="50000"/>
                </a:schemeClr>
              </a:solidFill>
            </a:endParaRPr>
          </a:p>
          <a:p>
            <a:pPr marL="45720" indent="0">
              <a:buNone/>
            </a:pPr>
            <a:r>
              <a:rPr lang="en-US">
                <a:hlinkClick r:id="rId2"/>
              </a:rPr>
              <a:t>https</a:t>
            </a:r>
            <a:r>
              <a:rPr lang="en-US" dirty="0">
                <a:hlinkClick r:id="rId2"/>
              </a:rPr>
              <a:t>://www.youtube.com/watch?v=zaXBVYr9Ij0</a:t>
            </a:r>
            <a:endParaRPr lang="en-US" dirty="0"/>
          </a:p>
          <a:p>
            <a:pPr marL="45720" indent="0">
              <a:buNone/>
            </a:pPr>
            <a:endParaRPr lang="en-US" sz="2800" dirty="0">
              <a:solidFill>
                <a:schemeClr val="accent1">
                  <a:lumMod val="50000"/>
                </a:schemeClr>
              </a:solidFill>
            </a:endParaRPr>
          </a:p>
        </p:txBody>
      </p:sp>
    </p:spTree>
    <p:extLst>
      <p:ext uri="{BB962C8B-B14F-4D97-AF65-F5344CB8AC3E}">
        <p14:creationId xmlns:p14="http://schemas.microsoft.com/office/powerpoint/2010/main" val="744323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Fossil Fuels 101 Video</a:t>
            </a:r>
          </a:p>
        </p:txBody>
      </p:sp>
      <p:pic>
        <p:nvPicPr>
          <p:cNvPr id="7" name="zaXBVYr9Ij0"/>
          <p:cNvPicPr>
            <a:picLocks noGrp="1" noRot="1" noChangeAspect="1"/>
          </p:cNvPicPr>
          <p:nvPr>
            <p:ph idx="1"/>
            <a:videoFile r:link="rId1"/>
          </p:nvPr>
        </p:nvPicPr>
        <p:blipFill>
          <a:blip r:embed="rId4"/>
          <a:stretch>
            <a:fillRect/>
          </a:stretch>
        </p:blipFill>
        <p:spPr>
          <a:xfrm>
            <a:off x="0" y="0"/>
            <a:ext cx="11768315" cy="6619677"/>
          </a:xfrm>
          <a:prstGeom prst="rect">
            <a:avLst/>
          </a:prstGeom>
        </p:spPr>
      </p:pic>
      <p:sp>
        <p:nvSpPr>
          <p:cNvPr id="4" name="Rectangle 3"/>
          <p:cNvSpPr/>
          <p:nvPr/>
        </p:nvSpPr>
        <p:spPr>
          <a:xfrm rot="16200000">
            <a:off x="10164778" y="2779548"/>
            <a:ext cx="3746667" cy="307777"/>
          </a:xfrm>
          <a:prstGeom prst="rect">
            <a:avLst/>
          </a:prstGeom>
        </p:spPr>
        <p:txBody>
          <a:bodyPr wrap="none">
            <a:spAutoFit/>
          </a:bodyPr>
          <a:lstStyle/>
          <a:p>
            <a:r>
              <a:rPr lang="en-US" sz="1400" dirty="0">
                <a:hlinkClick r:id="rId5"/>
              </a:rPr>
              <a:t>https://www.youtube.com/watch?v=zaXBVYr9Ij0</a:t>
            </a:r>
            <a:endParaRPr lang="en-US" sz="1400" dirty="0"/>
          </a:p>
        </p:txBody>
      </p:sp>
    </p:spTree>
    <p:extLst>
      <p:ext uri="{BB962C8B-B14F-4D97-AF65-F5344CB8AC3E}">
        <p14:creationId xmlns:p14="http://schemas.microsoft.com/office/powerpoint/2010/main" val="2987142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lumMod val="50000"/>
                  </a:schemeClr>
                </a:solidFill>
              </a:rPr>
              <a:t>What are fossil fuels? (2:42 </a:t>
            </a:r>
            <a:r>
              <a:rPr lang="en-US" dirty="0" err="1">
                <a:solidFill>
                  <a:schemeClr val="accent1">
                    <a:lumMod val="50000"/>
                  </a:schemeClr>
                </a:solidFill>
              </a:rPr>
              <a:t>mins</a:t>
            </a:r>
            <a:r>
              <a:rPr lang="en-US" dirty="0">
                <a:solidFill>
                  <a:schemeClr val="accent1">
                    <a:lumMod val="50000"/>
                  </a:schemeClr>
                </a:solidFill>
              </a:rPr>
              <a:t>)</a:t>
            </a:r>
            <a:br>
              <a:rPr lang="en-US" dirty="0">
                <a:solidFill>
                  <a:schemeClr val="accent1">
                    <a:lumMod val="50000"/>
                  </a:schemeClr>
                </a:solidFill>
              </a:rPr>
            </a:br>
            <a:r>
              <a:rPr lang="en-US" dirty="0">
                <a:solidFill>
                  <a:schemeClr val="accent1">
                    <a:lumMod val="50000"/>
                  </a:schemeClr>
                </a:solidFill>
              </a:rPr>
              <a:t> </a:t>
            </a:r>
            <a:r>
              <a:rPr lang="en-US" sz="2700" dirty="0">
                <a:solidFill>
                  <a:schemeClr val="accent1">
                    <a:lumMod val="50000"/>
                  </a:schemeClr>
                </a:solidFill>
              </a:rPr>
              <a:t>Write the questions and then answer during video</a:t>
            </a:r>
            <a:r>
              <a:rPr lang="en-US" sz="2700" dirty="0"/>
              <a:t>	</a:t>
            </a:r>
          </a:p>
        </p:txBody>
      </p:sp>
      <p:sp>
        <p:nvSpPr>
          <p:cNvPr id="3" name="Content Placeholder 2"/>
          <p:cNvSpPr>
            <a:spLocks noGrp="1"/>
          </p:cNvSpPr>
          <p:nvPr>
            <p:ph idx="1"/>
          </p:nvPr>
        </p:nvSpPr>
        <p:spPr>
          <a:xfrm>
            <a:off x="404949" y="1965960"/>
            <a:ext cx="11351622" cy="5368834"/>
          </a:xfrm>
        </p:spPr>
        <p:txBody>
          <a:bodyPr>
            <a:normAutofit/>
          </a:bodyPr>
          <a:lstStyle/>
          <a:p>
            <a:r>
              <a:rPr lang="en-US" dirty="0">
                <a:hlinkClick r:id="rId2"/>
              </a:rPr>
              <a:t>https://www.youtube.com/watch?v=zaXBVYr9Ij0</a:t>
            </a:r>
            <a:endParaRPr lang="en-US" dirty="0"/>
          </a:p>
          <a:p>
            <a:pPr marL="45720" indent="0">
              <a:buNone/>
            </a:pPr>
            <a:r>
              <a:rPr lang="en-US" sz="2800" dirty="0">
                <a:solidFill>
                  <a:schemeClr val="accent1">
                    <a:lumMod val="50000"/>
                  </a:schemeClr>
                </a:solidFill>
              </a:rPr>
              <a:t>1. What are the 3 main types of fossil fuels?</a:t>
            </a:r>
          </a:p>
          <a:p>
            <a:pPr marL="45720" indent="0">
              <a:buNone/>
            </a:pPr>
            <a:r>
              <a:rPr lang="en-US" sz="2800" dirty="0">
                <a:solidFill>
                  <a:schemeClr val="accent1">
                    <a:lumMod val="50000"/>
                  </a:schemeClr>
                </a:solidFill>
              </a:rPr>
              <a:t>2. What are some ways we use fossil fuels?</a:t>
            </a:r>
          </a:p>
          <a:p>
            <a:pPr marL="45720" indent="0">
              <a:buNone/>
            </a:pPr>
            <a:r>
              <a:rPr lang="en-US" sz="2800" dirty="0">
                <a:solidFill>
                  <a:schemeClr val="accent1">
                    <a:lumMod val="50000"/>
                  </a:schemeClr>
                </a:solidFill>
              </a:rPr>
              <a:t>3. What are some issues with fossil fuels? </a:t>
            </a:r>
          </a:p>
          <a:p>
            <a:pPr marL="502920" indent="-457200">
              <a:buAutoNum type="arabicPeriod"/>
            </a:pPr>
            <a:r>
              <a:rPr lang="en-US" sz="2800" dirty="0">
                <a:solidFill>
                  <a:schemeClr val="accent1">
                    <a:lumMod val="50000"/>
                  </a:schemeClr>
                </a:solidFill>
              </a:rPr>
              <a:t>Coal, Natural Gas, Oil</a:t>
            </a:r>
          </a:p>
          <a:p>
            <a:pPr marL="502920" indent="-457200">
              <a:buAutoNum type="arabicPeriod"/>
            </a:pPr>
            <a:r>
              <a:rPr lang="en-US" sz="2800" dirty="0">
                <a:solidFill>
                  <a:schemeClr val="accent1">
                    <a:lumMod val="50000"/>
                  </a:schemeClr>
                </a:solidFill>
              </a:rPr>
              <a:t>Energy source- electricity, transport fuels, plastics, cosmetics, medicines</a:t>
            </a:r>
          </a:p>
          <a:p>
            <a:pPr marL="502920" indent="-457200">
              <a:buAutoNum type="arabicPeriod"/>
            </a:pPr>
            <a:r>
              <a:rPr lang="en-US" sz="2800" dirty="0">
                <a:solidFill>
                  <a:schemeClr val="accent1">
                    <a:lumMod val="50000"/>
                  </a:schemeClr>
                </a:solidFill>
              </a:rPr>
              <a:t>Can be expensive, non-renewable (cannot be replenished in human lifetime), additional safety and environmental concerns, emit CO2 (causing greenhouse effect)</a:t>
            </a:r>
          </a:p>
          <a:p>
            <a:endParaRPr lang="en-US" dirty="0"/>
          </a:p>
        </p:txBody>
      </p:sp>
    </p:spTree>
    <p:extLst>
      <p:ext uri="{BB962C8B-B14F-4D97-AF65-F5344CB8AC3E}">
        <p14:creationId xmlns:p14="http://schemas.microsoft.com/office/powerpoint/2010/main" val="1920230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4159" y="1671995"/>
            <a:ext cx="12149899" cy="4724961"/>
          </a:xfrm>
          <a:prstGeom prst="rect">
            <a:avLst/>
          </a:prstGeom>
        </p:spPr>
      </p:pic>
      <p:sp>
        <p:nvSpPr>
          <p:cNvPr id="5" name="TextBox 4"/>
          <p:cNvSpPr txBox="1"/>
          <p:nvPr/>
        </p:nvSpPr>
        <p:spPr>
          <a:xfrm>
            <a:off x="587314" y="611650"/>
            <a:ext cx="11596744" cy="954107"/>
          </a:xfrm>
          <a:prstGeom prst="rect">
            <a:avLst/>
          </a:prstGeom>
          <a:noFill/>
        </p:spPr>
        <p:txBody>
          <a:bodyPr wrap="square" rtlCol="0">
            <a:spAutoFit/>
          </a:bodyPr>
          <a:lstStyle/>
          <a:p>
            <a:pPr algn="ctr"/>
            <a:r>
              <a:rPr lang="en-US" sz="2800" b="1">
                <a:solidFill>
                  <a:schemeClr val="accent1">
                    <a:lumMod val="50000"/>
                  </a:schemeClr>
                </a:solidFill>
              </a:rPr>
              <a:t>It CANNOT be replenished within a human lifetime, so fossil fuels are considered NON-RENEWABLE RESOURCES</a:t>
            </a:r>
          </a:p>
        </p:txBody>
      </p:sp>
    </p:spTree>
    <p:extLst>
      <p:ext uri="{BB962C8B-B14F-4D97-AF65-F5344CB8AC3E}">
        <p14:creationId xmlns:p14="http://schemas.microsoft.com/office/powerpoint/2010/main" val="17781376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05df2f49-8e14-4968-adef-af51b49e92ac">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B8C59B87666ED4C9353FC35FEF213BD" ma:contentTypeVersion="12" ma:contentTypeDescription="Create a new document." ma:contentTypeScope="" ma:versionID="5fb6eaec889ad232f6bc43785de5c4cc">
  <xsd:schema xmlns:xsd="http://www.w3.org/2001/XMLSchema" xmlns:xs="http://www.w3.org/2001/XMLSchema" xmlns:p="http://schemas.microsoft.com/office/2006/metadata/properties" xmlns:ns1="http://schemas.microsoft.com/sharepoint/v3" xmlns:ns2="05df2f49-8e14-4968-adef-af51b49e92ac" xmlns:ns3="5dd89199-82e1-46c8-b2d2-767602ddc55c" targetNamespace="http://schemas.microsoft.com/office/2006/metadata/properties" ma:root="true" ma:fieldsID="e01c6bffebe74234568e636036453ac2" ns1:_="" ns2:_="" ns3:_="">
    <xsd:import namespace="http://schemas.microsoft.com/sharepoint/v3"/>
    <xsd:import namespace="05df2f49-8e14-4968-adef-af51b49e92ac"/>
    <xsd:import namespace="5dd89199-82e1-46c8-b2d2-767602ddc55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1:_ip_UnifiedCompliancePolicyProperties" minOccurs="0"/>
                <xsd:element ref="ns1:_ip_UnifiedCompliancePolicyUIAc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f2f49-8e14-4968-adef-af51b49e92a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d89199-82e1-46c8-b2d2-767602ddc55c"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C32F92-0845-485D-9081-177692E15E84}">
  <ds:schemaRefs>
    <ds:schemaRef ds:uri="05df2f49-8e14-4968-adef-af51b49e92ac"/>
    <ds:schemaRef ds:uri="5dd89199-82e1-46c8-b2d2-767602ddc55c"/>
    <ds:schemaRef ds:uri="http://schemas.microsoft.com/office/2006/documentManagement/types"/>
    <ds:schemaRef ds:uri="http://schemas.openxmlformats.org/package/2006/metadata/core-properties"/>
    <ds:schemaRef ds:uri="http://www.w3.org/XML/1998/namespace"/>
    <ds:schemaRef ds:uri="http://purl.org/dc/elements/1.1/"/>
    <ds:schemaRef ds:uri="http://schemas.microsoft.com/office/2006/metadata/properties"/>
    <ds:schemaRef ds:uri="http://purl.org/dc/dcmitype/"/>
    <ds:schemaRef ds:uri="http://schemas.microsoft.com/office/infopath/2007/PartnerControls"/>
    <ds:schemaRef ds:uri="http://schemas.microsoft.com/sharepoint/v3"/>
    <ds:schemaRef ds:uri="http://purl.org/dc/terms/"/>
  </ds:schemaRefs>
</ds:datastoreItem>
</file>

<file path=customXml/itemProps2.xml><?xml version="1.0" encoding="utf-8"?>
<ds:datastoreItem xmlns:ds="http://schemas.openxmlformats.org/officeDocument/2006/customXml" ds:itemID="{A2AFFFE5-47F9-4788-8FC3-C16BE6B2AA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5df2f49-8e14-4968-adef-af51b49e92ac"/>
    <ds:schemaRef ds:uri="5dd89199-82e1-46c8-b2d2-767602ddc5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89223C-784D-48B0-8990-E1D8E9EAD5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11662</TotalTime>
  <Words>765</Words>
  <Application>Microsoft Office PowerPoint</Application>
  <PresentationFormat>Widescreen</PresentationFormat>
  <Paragraphs>58</Paragraphs>
  <Slides>12</Slides>
  <Notes>3</Notes>
  <HiddenSlides>4</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Myriad Pro</vt:lpstr>
      <vt:lpstr>office theme</vt:lpstr>
      <vt:lpstr>Carbon Cycle Review</vt:lpstr>
      <vt:lpstr>PowerPoint Presentation</vt:lpstr>
      <vt:lpstr>Unit 17 – Fossil Fuels</vt:lpstr>
      <vt:lpstr>KEY TERMS</vt:lpstr>
      <vt:lpstr>Unit 17 Ch 1 – Fossil Fuels Intro</vt:lpstr>
      <vt:lpstr>What are fossil fuels? (2:42 mins)  Write the questions and then answer during video </vt:lpstr>
      <vt:lpstr>Fossil Fuels 101 Video</vt:lpstr>
      <vt:lpstr>What are fossil fuels? (2:42 mins)  Write the questions and then answer during video </vt:lpstr>
      <vt:lpstr>PowerPoint Presentation</vt:lpstr>
      <vt:lpstr>Brain Pop Video – What are Fossil Fuels? How are they Created?</vt:lpstr>
      <vt:lpstr>300 years of fossil fuels in 300 seconds</vt:lpstr>
      <vt:lpstr>What is running the world?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Quarter 4: Environmental Impacts</dc:title>
  <dc:creator>Hinz, Jacob C (CCPS)</dc:creator>
  <cp:lastModifiedBy>jake.hinz.sd@gmail.com</cp:lastModifiedBy>
  <cp:revision>72</cp:revision>
  <dcterms:created xsi:type="dcterms:W3CDTF">2013-07-15T20:26:40Z</dcterms:created>
  <dcterms:modified xsi:type="dcterms:W3CDTF">2023-04-14T19:45:14Z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0x0101005B8C59B87666ED4C9353FC35FEF213BD</vt:lpwstr>
  </property>
  <property fmtid="{D5CDD505-2E9C-101B-9397-08002B2CF9AE}" pid="3" name="Order">
    <vt:r8>3425100</vt:r8>
  </property>
  <property fmtid="{D5CDD505-2E9C-101B-9397-08002B2CF9AE}" pid="4" name="ComplianceAssetId">
    <vt:lpwstr/>
  </property>
</Properties>
</file>